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72" r:id="rId5"/>
    <p:sldId id="296" r:id="rId6"/>
    <p:sldId id="297" r:id="rId7"/>
    <p:sldId id="298" r:id="rId8"/>
    <p:sldId id="271" r:id="rId9"/>
    <p:sldId id="274" r:id="rId10"/>
    <p:sldId id="285" r:id="rId11"/>
    <p:sldId id="286" r:id="rId12"/>
    <p:sldId id="287" r:id="rId13"/>
    <p:sldId id="289" r:id="rId14"/>
    <p:sldId id="290" r:id="rId15"/>
    <p:sldId id="291" r:id="rId16"/>
    <p:sldId id="292" r:id="rId17"/>
    <p:sldId id="293" r:id="rId18"/>
    <p:sldId id="294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B92-81DB-4738-8CDF-BAA91ED9170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05C-E098-4E2A-92E5-922FA0EE3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B92-81DB-4738-8CDF-BAA91ED9170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05C-E098-4E2A-92E5-922FA0EE3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B92-81DB-4738-8CDF-BAA91ED9170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05C-E098-4E2A-92E5-922FA0EE3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B92-81DB-4738-8CDF-BAA91ED9170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05C-E098-4E2A-92E5-922FA0EE3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B92-81DB-4738-8CDF-BAA91ED9170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05C-E098-4E2A-92E5-922FA0EE3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B92-81DB-4738-8CDF-BAA91ED9170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05C-E098-4E2A-92E5-922FA0EE3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B92-81DB-4738-8CDF-BAA91ED9170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05C-E098-4E2A-92E5-922FA0EE3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B92-81DB-4738-8CDF-BAA91ED9170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E105C-E098-4E2A-92E5-922FA0EE3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B92-81DB-4738-8CDF-BAA91ED9170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05C-E098-4E2A-92E5-922FA0EE3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B92-81DB-4738-8CDF-BAA91ED9170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9EE105C-E098-4E2A-92E5-922FA0EE3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6AB9B92-81DB-4738-8CDF-BAA91ED9170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05C-E098-4E2A-92E5-922FA0EE3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AB9B92-81DB-4738-8CDF-BAA91ED9170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9EE105C-E098-4E2A-92E5-922FA0EE3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153400" cy="3124200"/>
          </a:xfrm>
        </p:spPr>
        <p:txBody>
          <a:bodyPr>
            <a:noAutofit/>
          </a:bodyPr>
          <a:lstStyle/>
          <a:p>
            <a:pPr algn="ctr"/>
            <a:r>
              <a:rPr lang="en-US" sz="5000" dirty="0"/>
              <a:t>Adjusted</a:t>
            </a:r>
            <a:br>
              <a:rPr lang="en-US" sz="5000" dirty="0"/>
            </a:br>
            <a:r>
              <a:rPr lang="en-US" sz="5000" dirty="0"/>
              <a:t>Urban AREA Boundaries</a:t>
            </a:r>
            <a:br>
              <a:rPr lang="en-US" sz="5000" dirty="0"/>
            </a:br>
            <a:r>
              <a:rPr lang="en-US" sz="3600" dirty="0">
                <a:latin typeface="Franklin Gothic Medium" pitchFamily="34" charset="0"/>
              </a:rPr>
              <a:t>Review Process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143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r>
              <a:rPr lang="en-US" sz="2400" dirty="0"/>
              <a:t>The Adjusted Urban Area Boundary will be one, single contiguous area.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4200" dirty="0"/>
              <a:t>Adjustment Rule #2</a:t>
            </a:r>
          </a:p>
        </p:txBody>
      </p:sp>
      <p:pic>
        <p:nvPicPr>
          <p:cNvPr id="6" name="Picture 5" descr="Exampl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220" y="2133601"/>
            <a:ext cx="8227561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64291"/>
          </a:xfrm>
        </p:spPr>
        <p:txBody>
          <a:bodyPr>
            <a:normAutofit/>
          </a:bodyPr>
          <a:lstStyle/>
          <a:p>
            <a:pPr lvl="0"/>
            <a:r>
              <a:rPr lang="en-US" sz="2200" dirty="0"/>
              <a:t>The Adjusted Urban Area Boundary should consider areas with urban characteristics: residential, commercial, industrial, national defense, or urban terminals (such as airports, rail or bus hubs, etc.)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792162"/>
          </a:xfrm>
        </p:spPr>
        <p:txBody>
          <a:bodyPr>
            <a:normAutofit/>
          </a:bodyPr>
          <a:lstStyle/>
          <a:p>
            <a:r>
              <a:rPr lang="en-US" sz="4200" dirty="0"/>
              <a:t>Adjustment Guideline #3</a:t>
            </a:r>
          </a:p>
        </p:txBody>
      </p:sp>
      <p:pic>
        <p:nvPicPr>
          <p:cNvPr id="7" name="Picture 6" descr="Exampl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537" y="2362200"/>
            <a:ext cx="7822927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 lvl="0"/>
            <a:r>
              <a:rPr lang="en-US" sz="2400" dirty="0"/>
              <a:t>The Adjusted Urban Area Boundary should consider large traffic generators (such as fringe area public parks, large places of assembly, or industrial complex).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4200" dirty="0"/>
              <a:t>Adjustment Guideline #4</a:t>
            </a:r>
          </a:p>
        </p:txBody>
      </p:sp>
      <p:pic>
        <p:nvPicPr>
          <p:cNvPr id="7" name="Picture 6" descr="Example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390746"/>
            <a:ext cx="7772400" cy="43910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 lvl="0"/>
            <a:r>
              <a:rPr lang="en-US" sz="2400" dirty="0"/>
              <a:t>The Adjusted Urban Area Boundary should consider transit service routes.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4200" dirty="0"/>
              <a:t>Adjustment Guideline #5</a:t>
            </a:r>
          </a:p>
        </p:txBody>
      </p:sp>
      <p:pic>
        <p:nvPicPr>
          <p:cNvPr id="7" name="Picture 6" descr="Example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622" y="2057400"/>
            <a:ext cx="8270756" cy="46726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9309"/>
            <a:ext cx="8229600" cy="4864291"/>
          </a:xfrm>
        </p:spPr>
        <p:txBody>
          <a:bodyPr/>
          <a:lstStyle/>
          <a:p>
            <a:pPr lvl="0"/>
            <a:r>
              <a:rPr lang="en-US" sz="2400" dirty="0"/>
              <a:t>The Adjusted Urban Area Boundary should follow roads, streams, railroads, or other physical features so that its location is easy to distinguish in the field.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4200" dirty="0"/>
              <a:t>Adjustment Guideline #6</a:t>
            </a:r>
          </a:p>
        </p:txBody>
      </p:sp>
      <p:pic>
        <p:nvPicPr>
          <p:cNvPr id="4" name="Picture 3" descr="Example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" y="2433795"/>
            <a:ext cx="7696200" cy="43480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 lvl="0"/>
            <a:r>
              <a:rPr lang="en-US" sz="2400" dirty="0"/>
              <a:t>The Adjusted Urban Area Boundary should minimize irregularities.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4200" dirty="0"/>
              <a:t>Adjustment Guideline #7</a:t>
            </a:r>
          </a:p>
        </p:txBody>
      </p:sp>
      <p:pic>
        <p:nvPicPr>
          <p:cNvPr id="6" name="Picture 5" descr="Example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271" y="2056824"/>
            <a:ext cx="8363459" cy="47249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 lvl="0"/>
            <a:r>
              <a:rPr lang="en-US" sz="2400" dirty="0"/>
              <a:t>The Adjusted Urban Area Boundary should not be located in the middle of a divided highway.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4200" dirty="0"/>
              <a:t>Adjustment Guideline #8</a:t>
            </a:r>
          </a:p>
        </p:txBody>
      </p:sp>
      <p:pic>
        <p:nvPicPr>
          <p:cNvPr id="6" name="Picture 5" descr="Example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2133600"/>
            <a:ext cx="8305800" cy="46924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 lvl="0"/>
            <a:r>
              <a:rPr lang="en-US" sz="2400" dirty="0"/>
              <a:t>The Adjusted Urban Area Boundary should not divide an access controlled roadway. All ramps at an interchange should be either included or excluded.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4200" dirty="0"/>
              <a:t>Adjustment Guideline #9</a:t>
            </a:r>
          </a:p>
        </p:txBody>
      </p:sp>
      <p:pic>
        <p:nvPicPr>
          <p:cNvPr id="4" name="Picture 3" descr="Example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" y="2347696"/>
            <a:ext cx="7848600" cy="44341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 lvl="0"/>
            <a:r>
              <a:rPr lang="en-US" sz="2400" dirty="0"/>
              <a:t>The Adjusted Urban Area Boundary should be defined so that a roadway is consistently urban or rural.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4200" dirty="0"/>
              <a:t>Adjustment Guideline #10</a:t>
            </a:r>
          </a:p>
        </p:txBody>
      </p:sp>
      <p:pic>
        <p:nvPicPr>
          <p:cNvPr id="6" name="Picture 5" descr="Example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2133600"/>
            <a:ext cx="8305800" cy="46924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0608"/>
            <a:ext cx="8229600" cy="2896784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Questions</a:t>
            </a:r>
            <a:br>
              <a:rPr lang="en-US" sz="6000" dirty="0"/>
            </a:br>
            <a:r>
              <a:rPr lang="en-US" sz="6000" dirty="0"/>
              <a:t>and</a:t>
            </a:r>
            <a:br>
              <a:rPr lang="en-US" sz="6000" dirty="0"/>
            </a:br>
            <a:r>
              <a:rPr lang="en-US" sz="6000" dirty="0"/>
              <a:t>Answers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42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KYTC is responsible for reviewing Urban Area Boundaries for Federal Transportation Programs</a:t>
            </a:r>
          </a:p>
          <a:p>
            <a:pPr lvl="1"/>
            <a:r>
              <a:rPr lang="en-US" sz="2200" dirty="0"/>
              <a:t>“Adjusted Urban Area Boundaries”</a:t>
            </a:r>
          </a:p>
          <a:p>
            <a:pPr lvl="1"/>
            <a:r>
              <a:rPr lang="en-US" sz="2200" dirty="0"/>
              <a:t>Every 10 years</a:t>
            </a:r>
          </a:p>
          <a:p>
            <a:pPr lvl="1"/>
            <a:r>
              <a:rPr lang="en-US" sz="2200" dirty="0"/>
              <a:t>5,000+ population</a:t>
            </a:r>
          </a:p>
          <a:p>
            <a:pPr lvl="1"/>
            <a:r>
              <a:rPr lang="en-US" sz="2200" dirty="0"/>
              <a:t>KYTC seeks comments from local officials</a:t>
            </a:r>
          </a:p>
          <a:p>
            <a:pPr lvl="2"/>
            <a:r>
              <a:rPr lang="en-US" sz="2000" dirty="0"/>
              <a:t>Population 5,000 – 49,999</a:t>
            </a:r>
          </a:p>
          <a:p>
            <a:pPr lvl="3"/>
            <a:r>
              <a:rPr lang="en-US" sz="1800" dirty="0"/>
              <a:t>Elected officials of local governments</a:t>
            </a:r>
          </a:p>
          <a:p>
            <a:pPr lvl="2"/>
            <a:r>
              <a:rPr lang="en-US" sz="2000" dirty="0"/>
              <a:t>Population 50,000+</a:t>
            </a:r>
          </a:p>
          <a:p>
            <a:pPr lvl="3"/>
            <a:r>
              <a:rPr lang="en-US" sz="1800" dirty="0"/>
              <a:t>Elected officials of local governments acting through the Metropolitan Planning Organization (MPO)</a:t>
            </a:r>
          </a:p>
          <a:p>
            <a:pPr lvl="1"/>
            <a:r>
              <a:rPr lang="en-US" sz="2200" dirty="0"/>
              <a:t>Federal Highway Administration approval required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4200" dirty="0"/>
              <a:t>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562600"/>
          </a:xfrm>
        </p:spPr>
        <p:txBody>
          <a:bodyPr>
            <a:normAutofit/>
          </a:bodyPr>
          <a:lstStyle/>
          <a:p>
            <a:r>
              <a:rPr lang="en-US" sz="2400" dirty="0"/>
              <a:t>Federal Transportation Programs that rely on a distinction between urban and rural areas</a:t>
            </a:r>
          </a:p>
          <a:p>
            <a:pPr lvl="1"/>
            <a:r>
              <a:rPr lang="en-US" sz="2200" dirty="0"/>
              <a:t>Highway Functional Classification – urban or rural</a:t>
            </a:r>
          </a:p>
          <a:p>
            <a:pPr lvl="2"/>
            <a:r>
              <a:rPr lang="en-US" sz="2000" dirty="0"/>
              <a:t>Transportation planning decisions</a:t>
            </a:r>
          </a:p>
          <a:p>
            <a:pPr lvl="2"/>
            <a:r>
              <a:rPr lang="en-US" sz="2000" dirty="0"/>
              <a:t>Federal-aid eligibility</a:t>
            </a:r>
          </a:p>
          <a:p>
            <a:pPr lvl="1"/>
            <a:r>
              <a:rPr lang="en-US" sz="2200" dirty="0"/>
              <a:t>Surface Transportation (STP) Apportionment Formula</a:t>
            </a:r>
          </a:p>
          <a:p>
            <a:pPr lvl="2"/>
            <a:r>
              <a:rPr lang="en-US" sz="2000" dirty="0"/>
              <a:t>Federal-aid eligible highways</a:t>
            </a:r>
          </a:p>
          <a:p>
            <a:pPr lvl="1"/>
            <a:r>
              <a:rPr lang="en-US" sz="2200" dirty="0"/>
              <a:t>Distribution of STP funds</a:t>
            </a:r>
          </a:p>
          <a:p>
            <a:pPr lvl="2"/>
            <a:r>
              <a:rPr lang="en-US" sz="2000" dirty="0"/>
              <a:t>Specific min. % must be spent in rural areas</a:t>
            </a:r>
            <a:endParaRPr lang="en-US" sz="2200" dirty="0"/>
          </a:p>
          <a:p>
            <a:pPr lvl="1"/>
            <a:r>
              <a:rPr lang="en-US" sz="2200" dirty="0"/>
              <a:t>Control of outdoor advertising on protected routes</a:t>
            </a:r>
          </a:p>
          <a:p>
            <a:pPr lvl="2"/>
            <a:r>
              <a:rPr lang="en-US" sz="2000" dirty="0"/>
              <a:t>Protected distance from right-of-way line</a:t>
            </a:r>
            <a:endParaRPr lang="en-US" sz="2200" dirty="0"/>
          </a:p>
          <a:p>
            <a:pPr lvl="1"/>
            <a:r>
              <a:rPr lang="en-US" sz="2200" dirty="0"/>
              <a:t>Reporting of highway statistics</a:t>
            </a:r>
          </a:p>
          <a:p>
            <a:pPr lvl="2"/>
            <a:r>
              <a:rPr lang="en-US" sz="2000" dirty="0"/>
              <a:t>Highway Performance Monitoring System (HPMS)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4200" dirty="0"/>
              <a:t>Starting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sz="2400" dirty="0"/>
              <a:t>Urban Area Boundaries published by U.S. Census Bureau</a:t>
            </a:r>
          </a:p>
          <a:p>
            <a:pPr lvl="1"/>
            <a:r>
              <a:rPr lang="en-US" sz="2200" dirty="0"/>
              <a:t>Created based on…</a:t>
            </a:r>
          </a:p>
          <a:p>
            <a:pPr lvl="2"/>
            <a:r>
              <a:rPr lang="en-US" sz="2000" dirty="0"/>
              <a:t>Population density as collected in the 2020 Census</a:t>
            </a:r>
          </a:p>
          <a:p>
            <a:pPr lvl="2"/>
            <a:r>
              <a:rPr lang="en-US" sz="2000" dirty="0"/>
              <a:t>Urban land use data</a:t>
            </a:r>
            <a:endParaRPr lang="en-US" sz="2200" dirty="0"/>
          </a:p>
          <a:p>
            <a:pPr lvl="1"/>
            <a:r>
              <a:rPr lang="en-US" sz="2200" dirty="0"/>
              <a:t>County and City incorporated boundaries disregarded</a:t>
            </a:r>
          </a:p>
          <a:p>
            <a:pPr lvl="1"/>
            <a:r>
              <a:rPr lang="en-US" sz="2200" dirty="0"/>
              <a:t>Adjustments to the Census boundaries are not required</a:t>
            </a:r>
          </a:p>
          <a:p>
            <a:pPr marL="448056" lvl="1" indent="0"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4B3D7-2329-AE70-64F3-4DE9892BA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FHWA  Adjustment Guidelines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396F5-F47A-A0E6-C22F-8F31C72CD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Adjusted Urban Areas will…</a:t>
            </a:r>
          </a:p>
          <a:p>
            <a:pPr lvl="1"/>
            <a:r>
              <a:rPr lang="en-US" sz="2400" dirty="0"/>
              <a:t>Include the entire Census urban area</a:t>
            </a:r>
          </a:p>
          <a:p>
            <a:pPr lvl="1"/>
            <a:r>
              <a:rPr lang="en-US" sz="2400" dirty="0"/>
              <a:t>Be one single, contiguous area</a:t>
            </a:r>
          </a:p>
          <a:p>
            <a:r>
              <a:rPr lang="en-US" sz="2600" dirty="0"/>
              <a:t>Adjusted Urban Areas should…</a:t>
            </a:r>
          </a:p>
          <a:p>
            <a:pPr lvl="1"/>
            <a:r>
              <a:rPr lang="en-US" sz="2400" dirty="0"/>
              <a:t>Include areas within the urban footprint</a:t>
            </a:r>
          </a:p>
          <a:p>
            <a:pPr lvl="2"/>
            <a:r>
              <a:rPr lang="en-US" sz="2200" dirty="0"/>
              <a:t>Areas with urban transportation characteristics</a:t>
            </a:r>
          </a:p>
          <a:p>
            <a:pPr lvl="2"/>
            <a:r>
              <a:rPr lang="en-US" sz="2200" dirty="0"/>
              <a:t>Large traffic generators near the urban fringe</a:t>
            </a:r>
          </a:p>
          <a:p>
            <a:pPr lvl="1"/>
            <a:r>
              <a:rPr lang="en-US" sz="2400" dirty="0"/>
              <a:t>Be easily identified in the field</a:t>
            </a:r>
          </a:p>
          <a:p>
            <a:pPr lvl="2"/>
            <a:r>
              <a:rPr lang="en-US" sz="2200" dirty="0"/>
              <a:t>Physical features</a:t>
            </a:r>
          </a:p>
          <a:p>
            <a:pPr lvl="1"/>
            <a:r>
              <a:rPr lang="en-US" sz="2400" dirty="0"/>
              <a:t>Minimize boundary ambiguity and irregularities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709B-B1DC-A838-BC5C-6690328B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Kentucky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3786D-B90A-A935-56AC-BD6543392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dirty="0"/>
              <a:t>Urban Area Boundary Review Team</a:t>
            </a:r>
          </a:p>
          <a:p>
            <a:pPr lvl="1"/>
            <a:r>
              <a:rPr lang="en-US" sz="2400" dirty="0"/>
              <a:t>KYTC Central Office Planning staff</a:t>
            </a:r>
          </a:p>
          <a:p>
            <a:pPr lvl="1"/>
            <a:r>
              <a:rPr lang="en-US" sz="2400" dirty="0"/>
              <a:t>KYTC District Office Planning staff</a:t>
            </a:r>
          </a:p>
          <a:p>
            <a:pPr lvl="1"/>
            <a:r>
              <a:rPr lang="en-US" sz="2400" dirty="0"/>
              <a:t>MPOs</a:t>
            </a:r>
          </a:p>
          <a:p>
            <a:pPr lvl="1"/>
            <a:r>
              <a:rPr lang="en-US" sz="2400" dirty="0"/>
              <a:t>FHWA Kentucky Division</a:t>
            </a:r>
          </a:p>
          <a:p>
            <a:r>
              <a:rPr lang="en-US" sz="2600" dirty="0"/>
              <a:t>The Review Team will…</a:t>
            </a:r>
          </a:p>
          <a:p>
            <a:pPr lvl="1"/>
            <a:r>
              <a:rPr lang="en-US" sz="2400" dirty="0"/>
              <a:t>Distribute guidance, maps, and GIS data to Local Planning Partners</a:t>
            </a:r>
          </a:p>
          <a:p>
            <a:pPr lvl="1"/>
            <a:r>
              <a:rPr lang="en-US" sz="2400" dirty="0"/>
              <a:t>Facilitate communication with Local Planning Partners</a:t>
            </a:r>
          </a:p>
          <a:p>
            <a:pPr lvl="1"/>
            <a:r>
              <a:rPr lang="en-US" sz="2400" dirty="0"/>
              <a:t>Review proposed boundary adjustments submitted by Local Planning Partners</a:t>
            </a:r>
          </a:p>
          <a:p>
            <a:pPr lvl="1"/>
            <a:r>
              <a:rPr lang="en-US" sz="2400" dirty="0"/>
              <a:t>Determine final boundary adjustment recommendations</a:t>
            </a:r>
          </a:p>
          <a:p>
            <a:pPr lvl="1"/>
            <a:r>
              <a:rPr lang="en-US" sz="2400" dirty="0"/>
              <a:t>Request approval from FHWA Kentucky Division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31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972D-2DC9-0FE7-8924-6824E24D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Proposed Schedule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D95C46-2796-154D-A8B8-07026AC28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362200"/>
            <a:ext cx="7467600" cy="3041153"/>
          </a:xfrm>
        </p:spPr>
      </p:pic>
    </p:spTree>
    <p:extLst>
      <p:ext uri="{BB962C8B-B14F-4D97-AF65-F5344CB8AC3E}">
        <p14:creationId xmlns:p14="http://schemas.microsoft.com/office/powerpoint/2010/main" val="408383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153400" cy="109696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400" dirty="0"/>
              <a:t>2020 US Census Urban Area Boundaries (Pre-Adjustment)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813AE1A-BFA1-6B10-69D7-C343A502B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103"/>
            <a:ext cx="9144000" cy="5228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6880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63 Urban Areas (9 MPOs)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64291"/>
          </a:xfrm>
        </p:spPr>
        <p:txBody>
          <a:bodyPr/>
          <a:lstStyle/>
          <a:p>
            <a:pPr lvl="0"/>
            <a:r>
              <a:rPr lang="en-US" sz="2400" dirty="0"/>
              <a:t>The Adjusted Urban Area Boundary will encompass the entire urban area as designated by the Census Bureau.</a:t>
            </a:r>
          </a:p>
          <a:p>
            <a:pPr lvl="1"/>
            <a:r>
              <a:rPr lang="en-US" sz="2000" dirty="0"/>
              <a:t>Outward expansions only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4200" dirty="0"/>
              <a:t>Adjustment Rule #1</a:t>
            </a:r>
          </a:p>
        </p:txBody>
      </p:sp>
      <p:pic>
        <p:nvPicPr>
          <p:cNvPr id="6" name="Picture 5" descr="Exampl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210" y="2348272"/>
            <a:ext cx="7847581" cy="44335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AE620AAE2AEB4487F1A743D73B8D7F" ma:contentTypeVersion="0" ma:contentTypeDescription="Create a new document." ma:contentTypeScope="" ma:versionID="65481eb4f3d4be0bc1559c8efc3801e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587ED7-D83D-4455-A66D-DD0B49E231E0}"/>
</file>

<file path=customXml/itemProps2.xml><?xml version="1.0" encoding="utf-8"?>
<ds:datastoreItem xmlns:ds="http://schemas.openxmlformats.org/officeDocument/2006/customXml" ds:itemID="{96FCE391-2957-436E-A4FF-CF1016D911A5}"/>
</file>

<file path=customXml/itemProps3.xml><?xml version="1.0" encoding="utf-8"?>
<ds:datastoreItem xmlns:ds="http://schemas.openxmlformats.org/officeDocument/2006/customXml" ds:itemID="{327A3635-12E7-4E28-8786-2457B54D6D05}"/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1590</TotalTime>
  <Words>575</Words>
  <Application>Microsoft Office PowerPoint</Application>
  <PresentationFormat>On-screen Show (4:3)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Franklin Gothic Book</vt:lpstr>
      <vt:lpstr>Franklin Gothic Medium</vt:lpstr>
      <vt:lpstr>Wingdings 2</vt:lpstr>
      <vt:lpstr>Technic</vt:lpstr>
      <vt:lpstr>Adjusted Urban AREA Boundaries Review Process</vt:lpstr>
      <vt:lpstr>Background</vt:lpstr>
      <vt:lpstr>Impacts</vt:lpstr>
      <vt:lpstr>Starting Point</vt:lpstr>
      <vt:lpstr>FHWA  Adjustment Guidelines</vt:lpstr>
      <vt:lpstr>Kentucky Process</vt:lpstr>
      <vt:lpstr>Proposed Schedule</vt:lpstr>
      <vt:lpstr>PowerPoint Presentation</vt:lpstr>
      <vt:lpstr>Adjustment Rule #1</vt:lpstr>
      <vt:lpstr>Adjustment Rule #2</vt:lpstr>
      <vt:lpstr>Adjustment Guideline #3</vt:lpstr>
      <vt:lpstr>Adjustment Guideline #4</vt:lpstr>
      <vt:lpstr>Adjustment Guideline #5</vt:lpstr>
      <vt:lpstr>Adjustment Guideline #6</vt:lpstr>
      <vt:lpstr>Adjustment Guideline #7</vt:lpstr>
      <vt:lpstr>Adjustment Guideline #8</vt:lpstr>
      <vt:lpstr>Adjustment Guideline #9</vt:lpstr>
      <vt:lpstr>Adjustment Guideline #10</vt:lpstr>
      <vt:lpstr>Questions and Answers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Commonwealth Office of Technology</dc:creator>
  <cp:lastModifiedBy>Quarles, Ramsey M (KYTC)</cp:lastModifiedBy>
  <cp:revision>309</cp:revision>
  <dcterms:created xsi:type="dcterms:W3CDTF">2012-04-17T14:44:20Z</dcterms:created>
  <dcterms:modified xsi:type="dcterms:W3CDTF">2024-01-16T19:13:45Z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0x010100B4AE620AAE2AEB4487F1A743D73B8D7F</vt:lpwstr>
  </property>
</Properties>
</file>